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3A80-D53E-404E-9BB3-8A8A8364DEA3}" type="datetimeFigureOut">
              <a:rPr lang="de-AT" smtClean="0"/>
              <a:pPr/>
              <a:t>08.03.2014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6694-528E-4015-8BE4-881D13CBF87A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0" name="Rechtec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3A80-D53E-404E-9BB3-8A8A8364DEA3}" type="datetimeFigureOut">
              <a:rPr lang="de-AT" smtClean="0"/>
              <a:pPr/>
              <a:t>08.03.2014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6694-528E-4015-8BE4-881D13CBF87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3A80-D53E-404E-9BB3-8A8A8364DEA3}" type="datetimeFigureOut">
              <a:rPr lang="de-AT" smtClean="0"/>
              <a:pPr/>
              <a:t>08.03.2014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6694-528E-4015-8BE4-881D13CBF87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3A80-D53E-404E-9BB3-8A8A8364DEA3}" type="datetimeFigureOut">
              <a:rPr lang="de-AT" smtClean="0"/>
              <a:pPr/>
              <a:t>08.03.2014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6694-528E-4015-8BE4-881D13CBF87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3A80-D53E-404E-9BB3-8A8A8364DEA3}" type="datetimeFigureOut">
              <a:rPr lang="de-AT" smtClean="0"/>
              <a:pPr/>
              <a:t>08.03.2014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6694-528E-4015-8BE4-881D13CBF87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3A80-D53E-404E-9BB3-8A8A8364DEA3}" type="datetimeFigureOut">
              <a:rPr lang="de-AT" smtClean="0"/>
              <a:pPr/>
              <a:t>08.03.2014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6694-528E-4015-8BE4-881D13CBF87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3A80-D53E-404E-9BB3-8A8A8364DEA3}" type="datetimeFigureOut">
              <a:rPr lang="de-AT" smtClean="0"/>
              <a:pPr/>
              <a:t>08.03.2014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6694-528E-4015-8BE4-881D13CBF87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3A80-D53E-404E-9BB3-8A8A8364DEA3}" type="datetimeFigureOut">
              <a:rPr lang="de-AT" smtClean="0"/>
              <a:pPr/>
              <a:t>08.03.2014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6694-528E-4015-8BE4-881D13CBF87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3A80-D53E-404E-9BB3-8A8A8364DEA3}" type="datetimeFigureOut">
              <a:rPr lang="de-AT" smtClean="0"/>
              <a:pPr/>
              <a:t>08.03.2014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6694-528E-4015-8BE4-881D13CBF87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3A80-D53E-404E-9BB3-8A8A8364DEA3}" type="datetimeFigureOut">
              <a:rPr lang="de-AT" smtClean="0"/>
              <a:pPr/>
              <a:t>08.03.2014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6694-528E-4015-8BE4-881D13CBF87A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2" name="Rechtec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C2B3A80-D53E-404E-9BB3-8A8A8364DEA3}" type="datetimeFigureOut">
              <a:rPr lang="de-AT" smtClean="0"/>
              <a:pPr/>
              <a:t>08.03.2014</a:t>
            </a:fld>
            <a:endParaRPr lang="de-AT"/>
          </a:p>
        </p:txBody>
      </p:sp>
      <p:sp>
        <p:nvSpPr>
          <p:cNvPr id="11" name="Rechtec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FA6694-528E-4015-8BE4-881D13CBF87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C2B3A80-D53E-404E-9BB3-8A8A8364DEA3}" type="datetimeFigureOut">
              <a:rPr lang="de-AT" smtClean="0"/>
              <a:pPr/>
              <a:t>08.03.2014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FA6694-528E-4015-8BE4-881D13CBF87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Aktuelles für </a:t>
            </a:r>
            <a:r>
              <a:rPr lang="de-AT" dirty="0" smtClean="0"/>
              <a:t>Vereine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Infos für </a:t>
            </a:r>
            <a:r>
              <a:rPr lang="de-AT" dirty="0" smtClean="0"/>
              <a:t>Vereine und Ehrenamt</a:t>
            </a:r>
            <a:endParaRPr lang="de-A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Veranstaltungen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sz="2800" dirty="0" smtClean="0"/>
              <a:t>Veranstaltungssicherheitsgesetz</a:t>
            </a:r>
          </a:p>
          <a:p>
            <a:pPr lvl="1"/>
            <a:r>
              <a:rPr lang="de-AT" sz="2400" dirty="0" smtClean="0"/>
              <a:t>Bis 2.000 Besucher Fassungsraum: Gemeinde</a:t>
            </a:r>
          </a:p>
          <a:p>
            <a:pPr lvl="1"/>
            <a:r>
              <a:rPr lang="de-AT" sz="2400" dirty="0" smtClean="0"/>
              <a:t>Veranstaltungsanzeige oder Meldung</a:t>
            </a:r>
          </a:p>
          <a:p>
            <a:pPr lvl="1">
              <a:buNone/>
            </a:pPr>
            <a:endParaRPr lang="de-AT" dirty="0" smtClean="0"/>
          </a:p>
          <a:p>
            <a:r>
              <a:rPr lang="de-AT" sz="2800" dirty="0" smtClean="0"/>
              <a:t>Gewerbeordnung</a:t>
            </a:r>
          </a:p>
          <a:p>
            <a:pPr lvl="1"/>
            <a:r>
              <a:rPr lang="de-AT" sz="2400" dirty="0" smtClean="0"/>
              <a:t>3-Tages-Fest: Keine Gewerbeberechtigung für Verein oder FF nötig, wenn Hinweis auf den Ankündigungen, die Erträge nachweislich für Vereinszweck verwendet werden und höchstens drei Tagen im Jahr Speisen </a:t>
            </a:r>
          </a:p>
          <a:p>
            <a:pPr>
              <a:buNone/>
            </a:pPr>
            <a:r>
              <a:rPr lang="de-AT" dirty="0" smtClean="0"/>
              <a:t>	</a:t>
            </a:r>
          </a:p>
          <a:p>
            <a:r>
              <a:rPr lang="de-AT" sz="2800" dirty="0" smtClean="0"/>
              <a:t>Sozialversicherungsrechtliche Vorschriften</a:t>
            </a:r>
          </a:p>
          <a:p>
            <a:pPr lvl="1"/>
            <a:r>
              <a:rPr lang="de-AT" sz="2400" dirty="0" smtClean="0"/>
              <a:t>wenn fremdes Personal beschäftigt wird</a:t>
            </a:r>
            <a:endParaRPr lang="de-AT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Besondere Ausnahmen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b="1" dirty="0" smtClean="0">
                <a:solidFill>
                  <a:srgbClr val="0070C0"/>
                </a:solidFill>
              </a:rPr>
              <a:t>Konzerte</a:t>
            </a:r>
            <a:r>
              <a:rPr lang="de-AT" dirty="0" smtClean="0"/>
              <a:t> zu bestimmten kirchlichen Festen oder während bestimmter Festzeiten in Kirchen (z.B. Advent- oder Osterkonzerte)</a:t>
            </a:r>
          </a:p>
          <a:p>
            <a:pPr>
              <a:buFont typeface="Wingdings" pitchFamily="2" charset="2"/>
              <a:buNone/>
            </a:pPr>
            <a:endParaRPr lang="de-AT" dirty="0" smtClean="0"/>
          </a:p>
          <a:p>
            <a:r>
              <a:rPr lang="de-AT" b="1" dirty="0" err="1" smtClean="0">
                <a:solidFill>
                  <a:srgbClr val="0070C0"/>
                </a:solidFill>
              </a:rPr>
              <a:t>Brauchtumsveranstaltungen</a:t>
            </a:r>
            <a:r>
              <a:rPr lang="de-AT" dirty="0" smtClean="0"/>
              <a:t> nur, soweit sie ausschließlich der </a:t>
            </a:r>
            <a:r>
              <a:rPr lang="de-AT" dirty="0" err="1" smtClean="0"/>
              <a:t>Brauchtumspflege</a:t>
            </a:r>
            <a:r>
              <a:rPr lang="de-AT" dirty="0" smtClean="0"/>
              <a:t> dienen und keine Gefährdung von Menschen erwarten lassen</a:t>
            </a:r>
          </a:p>
          <a:p>
            <a:pPr>
              <a:buNone/>
            </a:pPr>
            <a:endParaRPr lang="de-AT" dirty="0" smtClean="0"/>
          </a:p>
          <a:p>
            <a:r>
              <a:rPr lang="de-AT" sz="3600" b="1" dirty="0" smtClean="0">
                <a:solidFill>
                  <a:srgbClr val="0070C0"/>
                </a:solidFill>
              </a:rPr>
              <a:t>Bildungsveranstaltungen</a:t>
            </a:r>
            <a:r>
              <a:rPr lang="de-AT" sz="3600" dirty="0" smtClean="0"/>
              <a:t> (z.B. Vorträge)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Lustbarkeitsabgabe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Gemeindeabgabe</a:t>
            </a:r>
          </a:p>
          <a:p>
            <a:pPr>
              <a:buNone/>
            </a:pPr>
            <a:endParaRPr lang="de-AT" dirty="0" smtClean="0"/>
          </a:p>
          <a:p>
            <a:r>
              <a:rPr lang="de-AT" dirty="0" smtClean="0"/>
              <a:t>Ausnahme für Kulturveranstaltungen (z.B. Konzert oder Vortrag) möglich, wenn</a:t>
            </a:r>
          </a:p>
          <a:p>
            <a:pPr>
              <a:buNone/>
            </a:pPr>
            <a:endParaRPr lang="de-AT" dirty="0" smtClean="0"/>
          </a:p>
          <a:p>
            <a:pPr lvl="1"/>
            <a:r>
              <a:rPr lang="de-AT" dirty="0" smtClean="0"/>
              <a:t>Erlös für (vorher bekanntgegebenen) mildtätigen Zweck nachweislich verwendet wird oder</a:t>
            </a:r>
          </a:p>
          <a:p>
            <a:pPr lvl="1">
              <a:buNone/>
            </a:pPr>
            <a:endParaRPr lang="de-AT" dirty="0" smtClean="0"/>
          </a:p>
          <a:p>
            <a:pPr lvl="1"/>
            <a:r>
              <a:rPr lang="de-AT" dirty="0" smtClean="0"/>
              <a:t>von Gebietskörperschaft besonders unterstützt oder veranstaltet und der Erlös für gemeinnützigen Zweck verwendet wird</a:t>
            </a:r>
          </a:p>
          <a:p>
            <a:pPr lvl="1"/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Was ist ein Verein?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sz="2800" dirty="0" smtClean="0"/>
              <a:t>freiwilliger Zusammenschluss von mindestens zwei Personen zur Erreichung eines bestimmten Zwecks</a:t>
            </a:r>
          </a:p>
          <a:p>
            <a:endParaRPr lang="de-AT" sz="2800" dirty="0" smtClean="0"/>
          </a:p>
          <a:p>
            <a:r>
              <a:rPr lang="de-AT" sz="2800" dirty="0" smtClean="0"/>
              <a:t>Zweck, Tätigkeit und Aufgabenerfüllung in </a:t>
            </a:r>
            <a:r>
              <a:rPr lang="de-AT" sz="2800" b="1" dirty="0" smtClean="0">
                <a:solidFill>
                  <a:srgbClr val="0070C0"/>
                </a:solidFill>
              </a:rPr>
              <a:t>Statuten</a:t>
            </a:r>
            <a:r>
              <a:rPr lang="de-AT" sz="2800" dirty="0" smtClean="0"/>
              <a:t> geregelt; nur Mindestinhalt im Vereinsgesetz geregelt</a:t>
            </a:r>
          </a:p>
          <a:p>
            <a:pPr>
              <a:buNone/>
            </a:pPr>
            <a:endParaRPr lang="de-AT" sz="2800" dirty="0" smtClean="0"/>
          </a:p>
          <a:p>
            <a:r>
              <a:rPr lang="de-AT" sz="2800" b="1" dirty="0" smtClean="0">
                <a:solidFill>
                  <a:srgbClr val="0070C0"/>
                </a:solidFill>
              </a:rPr>
              <a:t>Zentrales Melderegister</a:t>
            </a:r>
            <a:r>
              <a:rPr lang="de-AT" sz="2800" dirty="0" smtClean="0"/>
              <a:t>; für jedermann einsehbar</a:t>
            </a:r>
          </a:p>
          <a:p>
            <a:endParaRPr lang="de-AT" sz="2800" dirty="0" smtClean="0"/>
          </a:p>
          <a:p>
            <a:r>
              <a:rPr lang="de-AT" sz="2800" dirty="0" smtClean="0"/>
              <a:t>Entsteht vier Wochen nach Einbringen der schriftlichen Vereinsanzeige bei BH, sofern er nicht untersagt wird</a:t>
            </a:r>
          </a:p>
          <a:p>
            <a:pPr>
              <a:buNone/>
            </a:pPr>
            <a:endParaRPr lang="de-AT" sz="2800" dirty="0" smtClean="0"/>
          </a:p>
          <a:p>
            <a:r>
              <a:rPr lang="de-AT" sz="2800" dirty="0" smtClean="0"/>
              <a:t>Service-Stelle und Vereinsbehörde ist BH</a:t>
            </a:r>
          </a:p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Was ist kein Verein?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sz="2800" dirty="0" smtClean="0"/>
              <a:t>Politische Partei, gesetzlich anerkannte Kirchen und Religionsgemeinschaften</a:t>
            </a:r>
          </a:p>
          <a:p>
            <a:pPr>
              <a:buNone/>
            </a:pPr>
            <a:endParaRPr lang="de-AT" sz="2800" dirty="0" smtClean="0"/>
          </a:p>
          <a:p>
            <a:r>
              <a:rPr lang="de-AT" sz="2800" dirty="0" smtClean="0"/>
              <a:t>Gesellschaften wie z.B. </a:t>
            </a:r>
            <a:r>
              <a:rPr lang="de-AT" sz="2800" dirty="0" err="1" smtClean="0"/>
              <a:t>GesBR</a:t>
            </a:r>
            <a:r>
              <a:rPr lang="de-AT" sz="2800" dirty="0" smtClean="0"/>
              <a:t>, GesmbH</a:t>
            </a:r>
          </a:p>
          <a:p>
            <a:pPr>
              <a:buNone/>
            </a:pPr>
            <a:endParaRPr lang="de-AT" sz="2800" dirty="0" smtClean="0"/>
          </a:p>
          <a:p>
            <a:r>
              <a:rPr lang="de-AT" sz="2800" dirty="0" smtClean="0"/>
              <a:t>Zusammenschlüsse ohne Vereinsstatut nach Vereinsgesetz (z.B. Chor oder Musikgruppen) oder Vereinssektionen</a:t>
            </a:r>
          </a:p>
          <a:p>
            <a:pPr>
              <a:buNone/>
            </a:pPr>
            <a:endParaRPr lang="de-AT" sz="2800" dirty="0" smtClean="0"/>
          </a:p>
          <a:p>
            <a:r>
              <a:rPr lang="de-AT" sz="2800" dirty="0" smtClean="0"/>
              <a:t>Körperschaften öffentlichen Rechts wie z.B. Freiwillige Feuerwehren und Tourismusverbände</a:t>
            </a:r>
          </a:p>
          <a:p>
            <a:endParaRPr lang="de-AT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Haftung der Vereinsorgane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Neu seit Jänner 2012</a:t>
            </a:r>
          </a:p>
          <a:p>
            <a:pPr>
              <a:buNone/>
            </a:pPr>
            <a:r>
              <a:rPr lang="de-AT" sz="2800" dirty="0" smtClean="0"/>
              <a:t> </a:t>
            </a:r>
          </a:p>
          <a:p>
            <a:r>
              <a:rPr lang="de-AT" sz="2800" b="1" dirty="0" smtClean="0">
                <a:solidFill>
                  <a:srgbClr val="0070C0"/>
                </a:solidFill>
              </a:rPr>
              <a:t>Verein haftet für seine Verbindlichkeiten</a:t>
            </a:r>
          </a:p>
          <a:p>
            <a:pPr>
              <a:buNone/>
            </a:pPr>
            <a:endParaRPr lang="de-AT" sz="2800" dirty="0" smtClean="0"/>
          </a:p>
          <a:p>
            <a:r>
              <a:rPr lang="de-AT" sz="2800" dirty="0" smtClean="0"/>
              <a:t>Persönliche Haftung für Verbindlichkeiten des Vereins nur aufgrund besonderer Gesetze oder rechtsgeschäftlicher Verpflichtungen</a:t>
            </a:r>
          </a:p>
          <a:p>
            <a:pPr>
              <a:buNone/>
            </a:pPr>
            <a:endParaRPr lang="de-AT" sz="2800" dirty="0" smtClean="0"/>
          </a:p>
          <a:p>
            <a:r>
              <a:rPr lang="de-AT" sz="2800" dirty="0" smtClean="0"/>
              <a:t>Strafbarkeit bei Verwaltungsübertretungen je nach Zuständigkeit, im Zweifel der Obmann</a:t>
            </a:r>
            <a:endParaRPr lang="de-AT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Interne Haftung der Vereinsorgane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Nur bei schuldhafter Verletzung gesetzlicher oder statutarischer Pflichten</a:t>
            </a:r>
          </a:p>
          <a:p>
            <a:pPr>
              <a:buNone/>
            </a:pPr>
            <a:endParaRPr lang="de-AT" sz="2800" dirty="0" smtClean="0"/>
          </a:p>
          <a:p>
            <a:r>
              <a:rPr lang="de-AT" sz="2800" dirty="0" smtClean="0"/>
              <a:t>Unentgeltlich Tätige nur bei </a:t>
            </a:r>
            <a:r>
              <a:rPr lang="de-AT" sz="2800" b="1" dirty="0" smtClean="0">
                <a:solidFill>
                  <a:srgbClr val="0070C0"/>
                </a:solidFill>
              </a:rPr>
              <a:t>Vorsatz oder grober Fahrlässigkeit</a:t>
            </a:r>
          </a:p>
          <a:p>
            <a:pPr>
              <a:buNone/>
            </a:pPr>
            <a:endParaRPr lang="de-AT" sz="2800" dirty="0" smtClean="0"/>
          </a:p>
          <a:p>
            <a:r>
              <a:rPr lang="de-AT" sz="2800" dirty="0" smtClean="0"/>
              <a:t>Schadenersatz z. B. bei</a:t>
            </a:r>
          </a:p>
          <a:p>
            <a:pPr lvl="1"/>
            <a:r>
              <a:rPr lang="de-AT" sz="2000" dirty="0" smtClean="0"/>
              <a:t>Zweckwidriger Verwendung von Vereinsvermögen</a:t>
            </a:r>
          </a:p>
          <a:p>
            <a:pPr lvl="1"/>
            <a:r>
              <a:rPr lang="de-AT" sz="2000" dirty="0" smtClean="0">
                <a:solidFill>
                  <a:srgbClr val="FF0000"/>
                </a:solidFill>
              </a:rPr>
              <a:t>Vorhaben ohne ausreichende finanzielle Sicherung</a:t>
            </a:r>
          </a:p>
          <a:p>
            <a:pPr lvl="1"/>
            <a:r>
              <a:rPr lang="de-AT" sz="2000" dirty="0" smtClean="0"/>
              <a:t>Verhalten, das den Verein schadenersatzpflichtig macht</a:t>
            </a:r>
          </a:p>
          <a:p>
            <a:pPr lvl="1"/>
            <a:r>
              <a:rPr lang="de-AT" sz="2000" dirty="0" smtClean="0"/>
              <a:t>Verstoß gegen Finanz- und Rechnungswesen</a:t>
            </a:r>
          </a:p>
          <a:p>
            <a:pPr lvl="1"/>
            <a:endParaRPr lang="de-A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Steuerrechtliche Aspekte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sz="2800" dirty="0" smtClean="0"/>
              <a:t>Verein ist begünstigt, wenn er gemeinnützige, mildtätige oder kirchliche Zwecke verfolgt</a:t>
            </a:r>
          </a:p>
          <a:p>
            <a:pPr>
              <a:buNone/>
            </a:pPr>
            <a:endParaRPr lang="de-AT" sz="2800" dirty="0" smtClean="0"/>
          </a:p>
          <a:p>
            <a:r>
              <a:rPr lang="de-AT" sz="2800" dirty="0" smtClean="0"/>
              <a:t>Verankerung im Statut, dass diese Zwecke verfolgt werden und die Tätigkeit nicht auf Gewinn gerichtet ist</a:t>
            </a:r>
          </a:p>
          <a:p>
            <a:pPr>
              <a:buNone/>
            </a:pPr>
            <a:endParaRPr lang="de-AT" sz="2800" dirty="0" smtClean="0"/>
          </a:p>
          <a:p>
            <a:r>
              <a:rPr lang="de-AT" sz="2800" dirty="0" smtClean="0"/>
              <a:t>Keine Ausschüttung von Bar- und Sachvermögen</a:t>
            </a:r>
          </a:p>
          <a:p>
            <a:pPr>
              <a:buNone/>
            </a:pPr>
            <a:endParaRPr lang="de-AT" sz="2800" dirty="0" smtClean="0"/>
          </a:p>
          <a:p>
            <a:r>
              <a:rPr lang="de-AT" sz="2800" dirty="0" smtClean="0"/>
              <a:t>Offen für alle Interessierten, Vereinsleben gemeinnützig</a:t>
            </a:r>
          </a:p>
          <a:p>
            <a:pPr>
              <a:buNone/>
            </a:pPr>
            <a:endParaRPr lang="de-AT" sz="2800" dirty="0" smtClean="0"/>
          </a:p>
          <a:p>
            <a:r>
              <a:rPr lang="de-AT" sz="2800" dirty="0" smtClean="0"/>
              <a:t>Bei Auflösung- Vereinsvermögen für gemeinnützige Zwecke</a:t>
            </a:r>
            <a:endParaRPr lang="de-AT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Steuerbefreit – ohne Grenze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sz="2800" dirty="0" smtClean="0"/>
              <a:t>Generell: Mitgliedsbeiträge, Geldspenden ohne Gegenleistung, Subventionen</a:t>
            </a:r>
          </a:p>
          <a:p>
            <a:pPr>
              <a:buNone/>
            </a:pPr>
            <a:endParaRPr lang="de-AT" sz="2800" dirty="0" smtClean="0"/>
          </a:p>
          <a:p>
            <a:r>
              <a:rPr lang="de-AT" sz="2800" dirty="0" smtClean="0"/>
              <a:t>Wirtschaftliche Tätigkeiten, sofern ursächlich mit Vereinszweck in Verbindung (unentbehrlicher Hilfsbetrieb): </a:t>
            </a:r>
          </a:p>
          <a:p>
            <a:pPr lvl="1"/>
            <a:r>
              <a:rPr lang="de-AT" sz="2400" dirty="0" smtClean="0"/>
              <a:t>Eintrittsgelder für Konzerte oder Sportveranstaltung en</a:t>
            </a:r>
          </a:p>
          <a:p>
            <a:pPr lvl="1"/>
            <a:r>
              <a:rPr lang="de-AT" sz="2400" dirty="0" smtClean="0"/>
              <a:t>Sponsoring, Werbeeinnahmen, Vereinszeitung (unter 25 % Inserate), Spielerablösen, Startgelder</a:t>
            </a:r>
          </a:p>
          <a:p>
            <a:pPr lvl="1"/>
            <a:r>
              <a:rPr lang="de-AT" sz="2400" dirty="0" smtClean="0"/>
              <a:t>Allfälliger Gewinn muss für Vereinszweck verwendet werden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Steuerbefreit bis 10.000 Euro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sz="2800" dirty="0" smtClean="0"/>
              <a:t>Wirtschaftliche Tätigkeit ohne direkten Bezug zum Vereinszweck (entbehrlicher Hilfsbetrieb)</a:t>
            </a:r>
          </a:p>
          <a:p>
            <a:pPr lvl="1"/>
            <a:r>
              <a:rPr lang="de-AT" sz="2400" dirty="0" smtClean="0"/>
              <a:t>Kleines Vereinsfest, Flohmarkt, Weihnachtsstand, Punschstand, Verkauf von gesammelten Gegenständen</a:t>
            </a:r>
          </a:p>
          <a:p>
            <a:endParaRPr lang="de-AT" sz="2800" dirty="0" smtClean="0"/>
          </a:p>
          <a:p>
            <a:r>
              <a:rPr lang="de-AT" sz="2800" dirty="0" smtClean="0"/>
              <a:t>„Kleines Vereinsfest“:</a:t>
            </a:r>
          </a:p>
          <a:p>
            <a:pPr lvl="1"/>
            <a:r>
              <a:rPr lang="de-AT" sz="2400" dirty="0" smtClean="0"/>
              <a:t>Organisation durch Mitglieder oder nahe Angehörige</a:t>
            </a:r>
          </a:p>
          <a:p>
            <a:pPr lvl="1"/>
            <a:r>
              <a:rPr lang="de-AT" sz="2400" dirty="0" smtClean="0"/>
              <a:t>Eingeschränktes Angebot an Speisen und Getränken</a:t>
            </a:r>
          </a:p>
          <a:p>
            <a:pPr lvl="1"/>
            <a:r>
              <a:rPr lang="de-AT" sz="2400" dirty="0" smtClean="0"/>
              <a:t>Verabreichung durch Mitglieder oder nahe Angehörige</a:t>
            </a:r>
          </a:p>
          <a:p>
            <a:pPr lvl="1"/>
            <a:r>
              <a:rPr lang="de-AT" sz="2400" dirty="0" smtClean="0"/>
              <a:t>Unterhaltungseinlagen durch regionale Künstler</a:t>
            </a:r>
          </a:p>
          <a:p>
            <a:pPr lvl="1"/>
            <a:r>
              <a:rPr lang="de-AT" sz="2400" dirty="0" smtClean="0"/>
              <a:t>Max. 48 Stunden pro Jahr</a:t>
            </a:r>
            <a:endParaRPr lang="de-AT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Steuerpflicht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sz="2800" dirty="0" smtClean="0"/>
              <a:t>Wirtschaftliche Tätigkeiten in Konkurrenz zu normal steuerpflichtigen Unternehmen: Z.B. großes Vereinsfest, </a:t>
            </a:r>
            <a:r>
              <a:rPr lang="de-AT" sz="2800" dirty="0" err="1" smtClean="0"/>
              <a:t>zeitung</a:t>
            </a:r>
            <a:r>
              <a:rPr lang="de-AT" sz="2800" dirty="0" smtClean="0"/>
              <a:t> mit über 25% Inserate, Kantine</a:t>
            </a:r>
          </a:p>
          <a:p>
            <a:endParaRPr lang="de-AT" sz="2800" dirty="0" smtClean="0"/>
          </a:p>
          <a:p>
            <a:r>
              <a:rPr lang="de-AT" sz="2800" dirty="0" smtClean="0"/>
              <a:t>Freibetrag : 10.000 Euro, darüber 25% des Gewinns</a:t>
            </a:r>
          </a:p>
          <a:p>
            <a:endParaRPr lang="de-AT" sz="2800" dirty="0" smtClean="0"/>
          </a:p>
          <a:p>
            <a:r>
              <a:rPr lang="de-AT" sz="2800" dirty="0" smtClean="0"/>
              <a:t>Betriebsausgabenpauschale 20 % der Einnahmen</a:t>
            </a:r>
          </a:p>
          <a:p>
            <a:endParaRPr lang="de-AT" sz="2800" dirty="0" smtClean="0"/>
          </a:p>
          <a:p>
            <a:r>
              <a:rPr lang="de-AT" sz="2800" dirty="0" smtClean="0"/>
              <a:t>Durchrechnung über 10 Jahre möglich</a:t>
            </a:r>
          </a:p>
          <a:p>
            <a:endParaRPr lang="de-AT" sz="2800" dirty="0" smtClean="0"/>
          </a:p>
          <a:p>
            <a:r>
              <a:rPr lang="de-AT" sz="2800" dirty="0" smtClean="0"/>
              <a:t>Bei Umsatz über 40.000 Euro: Ausnahme beim Finanzamt beantragen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535</Words>
  <Application>Microsoft Office PowerPoint</Application>
  <PresentationFormat>Bildschirmpräsentation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Modul</vt:lpstr>
      <vt:lpstr>Aktuelles für Vereine</vt:lpstr>
      <vt:lpstr>Was ist ein Verein?</vt:lpstr>
      <vt:lpstr>Was ist kein Verein?</vt:lpstr>
      <vt:lpstr>Haftung der Vereinsorgane</vt:lpstr>
      <vt:lpstr>Interne Haftung der Vereinsorgane</vt:lpstr>
      <vt:lpstr>Steuerrechtliche Aspekte</vt:lpstr>
      <vt:lpstr>Steuerbefreit – ohne Grenze</vt:lpstr>
      <vt:lpstr>Steuerbefreit bis 10.000 Euro</vt:lpstr>
      <vt:lpstr>Steuerpflicht </vt:lpstr>
      <vt:lpstr>Veranstaltungen</vt:lpstr>
      <vt:lpstr>Besondere Ausnahmen </vt:lpstr>
      <vt:lpstr>Lustbarkeitsabgabe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Christine</dc:creator>
  <cp:lastModifiedBy>Christine</cp:lastModifiedBy>
  <cp:revision>21</cp:revision>
  <dcterms:created xsi:type="dcterms:W3CDTF">2013-11-12T21:11:17Z</dcterms:created>
  <dcterms:modified xsi:type="dcterms:W3CDTF">2014-03-08T12:30:26Z</dcterms:modified>
</cp:coreProperties>
</file>